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4"/>
  </p:sldMasterIdLst>
  <p:notesMasterIdLst>
    <p:notesMasterId r:id="rId16"/>
  </p:notesMasterIdLst>
  <p:sldIdLst>
    <p:sldId id="256" r:id="rId5"/>
    <p:sldId id="257" r:id="rId6"/>
    <p:sldId id="291" r:id="rId7"/>
    <p:sldId id="288" r:id="rId8"/>
    <p:sldId id="282" r:id="rId9"/>
    <p:sldId id="292" r:id="rId10"/>
    <p:sldId id="296" r:id="rId11"/>
    <p:sldId id="289" r:id="rId12"/>
    <p:sldId id="294" r:id="rId13"/>
    <p:sldId id="29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D1B73-90DB-4AF6-94D8-0C830647336E}" v="575" dt="2023-05-02T10:06:16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F64D7-3E1C-40B9-8DE3-E4C155D85C21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4310-DA8B-4A5E-9D08-B15027D5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3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Just started 3</a:t>
            </a:r>
            <a:r>
              <a:rPr lang="en-GB" baseline="30000" dirty="0"/>
              <a:t>rd</a:t>
            </a:r>
            <a:r>
              <a:rPr lang="en-GB" dirty="0"/>
              <a:t> year of my PhD at the University of Leeds</a:t>
            </a:r>
          </a:p>
          <a:p>
            <a:pPr marL="171450" indent="-171450">
              <a:buFontTx/>
              <a:buChar char="-"/>
            </a:pPr>
            <a:r>
              <a:rPr lang="en-GB" dirty="0"/>
              <a:t>Supervised by Deirdre Conlon and Louise Waite at University of Leeds in the UK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Project in collaboration with GDWG, charity providing emotional and practical support to people in immigration detention by Gatwick Airport in the south of England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E4310-DA8B-4A5E-9D08-B15027D5F0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2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will focus on experiences of community-based ‘ATDs’ and uneasy tensions with state practices of care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finished data collection – presentation will be v empirical, not had chance to theorise – and contributions around theory appreciated!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E4310-DA8B-4A5E-9D08-B15027D5F0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Structuring and (self-)disciplining everyday life – both temporally and spatially c.f. (Gill, 2013; Fisher et al., 2019)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ATD requirements structure routine and mobility: e.g. getting to reporting appointments, making sure tag is charged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 – regular, coercive, short-distance movements as way of controlling migrants through ‘fixing (them) in place’ (Fisher et al., 2019, p.634).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EM: Idea of ‘tethering’ around reporting – also highly relevant for EM in non-metaphorical sense – physically tethered while charging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Entails high levels of self-discipline: fear of being detained/deported as v strong motivator to organise self to comply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of detention/deportation </a:t>
            </a:r>
            <a:endParaRPr lang="en-GB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proactive in reporting tech issues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E4310-DA8B-4A5E-9D08-B15027D5F0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3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4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1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UJyWX29gE?start=3&amp;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wi.org.uk/blog/rebuttals-tackling-myths-and-inaccuracies-on-channel-crossings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jcwi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saction.org/wp-content/uploads/2020/07/PA-Deep-Canvass-Final-Report-v5.pdf" TargetMode="External"/><Relationship Id="rId5" Type="http://schemas.openxmlformats.org/officeDocument/2006/relationships/hyperlink" Target="https://migrationobservatory.ox.ac.uk/resources/briefings/the-fiscal-impact-of-immigration-in-the-uk/" TargetMode="External"/><Relationship Id="rId4" Type="http://schemas.openxmlformats.org/officeDocument/2006/relationships/hyperlink" Target="https://freemovement.org.uk/home-office-research-report-on-why-asylum-seekers-come-to-the-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?ref=openverse" TargetMode="External"/><Relationship Id="rId4" Type="http://schemas.openxmlformats.org/officeDocument/2006/relationships/hyperlink" Target="https://www.flickr.com/photos/11085937@N0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icken wire close-up">
            <a:extLst>
              <a:ext uri="{FF2B5EF4-FFF2-40B4-BE49-F238E27FC236}">
                <a16:creationId xmlns:a16="http://schemas.microsoft.com/office/drawing/2014/main" id="{AE36A9F9-7837-C1E4-E0F8-4D06380C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3888" r="-1" b="182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F1E03-32FE-42F2-8F52-BF031B46A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tx1"/>
                </a:solidFill>
              </a:rPr>
              <a:t>Gdwg</a:t>
            </a:r>
            <a:r>
              <a:rPr lang="en-GB" sz="6600" b="1" dirty="0">
                <a:solidFill>
                  <a:schemeClr val="tx1"/>
                </a:solidFill>
              </a:rPr>
              <a:t> training: Having difficult conversations (part 1)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6C0B7-1DF2-462E-8CD4-A21087DD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Lauren Cape-Davenhill</a:t>
            </a:r>
          </a:p>
          <a:p>
            <a:r>
              <a:rPr lang="en-US" sz="2200" dirty="0">
                <a:solidFill>
                  <a:schemeClr val="tx1"/>
                </a:solidFill>
              </a:rPr>
              <a:t>Freelance trainer/consultant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Former GDWG caseworker</a:t>
            </a: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Gatwick Detainees Welfare Group">
            <a:extLst>
              <a:ext uri="{FF2B5EF4-FFF2-40B4-BE49-F238E27FC236}">
                <a16:creationId xmlns:a16="http://schemas.microsoft.com/office/drawing/2014/main" id="{EF035355-C4FA-3514-8519-B0D21C483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 r="-4" b="213"/>
          <a:stretch/>
        </p:blipFill>
        <p:spPr bwMode="auto">
          <a:xfrm>
            <a:off x="130855" y="5476240"/>
            <a:ext cx="1298933" cy="12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5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74D-F4EF-E8BD-C0BB-0789D97D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action</a:t>
            </a:r>
          </a:p>
        </p:txBody>
      </p:sp>
      <p:pic>
        <p:nvPicPr>
          <p:cNvPr id="4" name="Online Media 3" title="What to say when someone asks &quot;why don't people just claim asylum in France?&quot;">
            <a:hlinkClick r:id="" action="ppaction://media"/>
            <a:extLst>
              <a:ext uri="{FF2B5EF4-FFF2-40B4-BE49-F238E27FC236}">
                <a16:creationId xmlns:a16="http://schemas.microsoft.com/office/drawing/2014/main" id="{3FB2C6CB-0ED3-5EB1-EDA9-534F610862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7080" y="2172970"/>
            <a:ext cx="5334000" cy="3013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EE556-5D06-522D-9656-DCA4FCE4E8B5}"/>
              </a:ext>
            </a:extLst>
          </p:cNvPr>
          <p:cNvSpPr txBox="1"/>
          <p:nvPr/>
        </p:nvSpPr>
        <p:spPr>
          <a:xfrm>
            <a:off x="386080" y="6272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https://www.youtube.com/watch?v=njUJyWX29gE&amp;t=3s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9923E-F119-2F3F-47F9-9F6195C0D113}"/>
              </a:ext>
            </a:extLst>
          </p:cNvPr>
          <p:cNvSpPr txBox="1"/>
          <p:nvPr/>
        </p:nvSpPr>
        <p:spPr>
          <a:xfrm>
            <a:off x="304800" y="5679158"/>
            <a:ext cx="1133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https://www.jcwi.org.uk/blog/rebuttals-tackling-myths-and-inaccuracies-on-channel-crossings</a:t>
            </a:r>
          </a:p>
        </p:txBody>
      </p:sp>
    </p:spTree>
    <p:extLst>
      <p:ext uri="{BB962C8B-B14F-4D97-AF65-F5344CB8AC3E}">
        <p14:creationId xmlns:p14="http://schemas.microsoft.com/office/powerpoint/2010/main" val="19766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C5C2-5202-F00A-F551-4DF1B3C6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GB" dirty="0"/>
              <a:t>REFERENCES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7B29-3292-FEED-E4AC-80D59B84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8640"/>
            <a:ext cx="6066818" cy="4490720"/>
          </a:xfrm>
        </p:spPr>
        <p:txBody>
          <a:bodyPr>
            <a:normAutofit fontScale="55000" lnSpcReduction="20000"/>
          </a:bodyPr>
          <a:lstStyle/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Joint Council for the Welfare of Immigrants –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www.jcwi.org.uk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good policy briefings – if you want facts/figures/key points around specific policy areas, </a:t>
            </a:r>
            <a:r>
              <a:rPr lang="en-GB" sz="2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Channel boat arrivals</a:t>
            </a:r>
          </a:p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JCWI – ‘key fact’/myth busting approach: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https://www.jcwi.org.uk/blog/rebuttals-tackling-myths-and-inaccuracies-on-channel-crossings</a:t>
            </a:r>
            <a:endParaRPr lang="en-GB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UNHCR – Statistics on refugee hosting: https://www.unhcr.org/refugee-statistics/</a:t>
            </a:r>
          </a:p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Home Office Research on why asylum seekers come to UK: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https://freemovement.org.uk/home-office-research-report-on-why-asylum-seekers-come-to-the-uk/</a:t>
            </a:r>
            <a:endParaRPr lang="en-GB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Net economic benefits migrants: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https://migrationobservatory.ox.ac.uk/resources/briefings/the-fiscal-impact-of-immigration-in-the-uk/</a:t>
            </a:r>
            <a:endParaRPr lang="en-GB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Deep Canvassing (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in-depth approach to listening/shared struggle approach to difficult conversations): 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People’s Action Institute – Deep Canvass Report </a:t>
            </a:r>
            <a:r>
              <a:rPr lang="en-GB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https://peoplesaction.org/wp-content/uploads/2020/07/PA-Deep-Canvass-Final-Report-v5.pdf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303E0E76-BD93-46E6-3EE6-36297F6DAA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50" r="38590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6B7CC289-26A4-413A-9BAF-20536DA48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8136" r="-1" b="75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8654D-32AE-4BB7-94A5-0EA4ED2F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5D544-800A-26EF-9916-A8394B68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772159"/>
            <a:ext cx="6211483" cy="5442373"/>
          </a:xfrm>
        </p:spPr>
        <p:txBody>
          <a:bodyPr anchor="ctr"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Picking your battles: when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worth having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conversations?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1: Listen + Shared humanity + Story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2 (slow): Deep canvassing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being part of the problem! Deserving vs undeserving messaging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3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249C-5375-2426-4EF5-640BBF4A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DIFFICULT QUESTIONS YOU’VE BEEN ASKED…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9031611-AAFC-36A7-4AA9-B5449E4F0D5E}"/>
              </a:ext>
            </a:extLst>
          </p:cNvPr>
          <p:cNvSpPr/>
          <p:nvPr/>
        </p:nvSpPr>
        <p:spPr>
          <a:xfrm>
            <a:off x="314960" y="1877061"/>
            <a:ext cx="2265680" cy="13004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‘I</a:t>
            </a:r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mmigrants jump the queue</a:t>
            </a:r>
            <a:r>
              <a:rPr lang="en-GB" sz="1800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en-GB" i="1" dirty="0">
                <a:effectLst/>
              </a:rPr>
              <a:t>  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78CC18-00AC-5901-95A5-2497555FCD52}"/>
              </a:ext>
            </a:extLst>
          </p:cNvPr>
          <p:cNvSpPr/>
          <p:nvPr/>
        </p:nvSpPr>
        <p:spPr>
          <a:xfrm>
            <a:off x="3620008" y="1781557"/>
            <a:ext cx="3049521" cy="265023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Scarce resources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C571C1-5AFE-0033-5940-6182CCCB85B9}"/>
              </a:ext>
            </a:extLst>
          </p:cNvPr>
          <p:cNvSpPr/>
          <p:nvPr/>
        </p:nvSpPr>
        <p:spPr>
          <a:xfrm>
            <a:off x="7047737" y="2260601"/>
            <a:ext cx="1854202" cy="18338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‘Bogus’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3708BF-57F4-FF37-F2D6-C0448CB1E040}"/>
              </a:ext>
            </a:extLst>
          </p:cNvPr>
          <p:cNvSpPr/>
          <p:nvPr/>
        </p:nvSpPr>
        <p:spPr>
          <a:xfrm>
            <a:off x="4456684" y="4711193"/>
            <a:ext cx="1776474" cy="17708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Specific policy questions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B7B2331-2A60-B3E7-62D8-D45A04392DCF}"/>
              </a:ext>
            </a:extLst>
          </p:cNvPr>
          <p:cNvSpPr/>
          <p:nvPr/>
        </p:nvSpPr>
        <p:spPr>
          <a:xfrm>
            <a:off x="559555" y="3240531"/>
            <a:ext cx="3164842" cy="22169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rgbClr val="242424"/>
                </a:solidFill>
                <a:effectLst/>
                <a:latin typeface="WordVisiCarriageReturn_MSFontService"/>
              </a:rPr>
              <a:t>‘Don't we already have too many people living in the UK who need housing and health care and employment?’</a:t>
            </a:r>
            <a:endParaRPr lang="en-GB" i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3FDBB9A-4752-4F6D-CFA1-C0E91F76552C}"/>
              </a:ext>
            </a:extLst>
          </p:cNvPr>
          <p:cNvSpPr/>
          <p:nvPr/>
        </p:nvSpPr>
        <p:spPr>
          <a:xfrm>
            <a:off x="9394954" y="1524000"/>
            <a:ext cx="2753360" cy="23855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‘How do you differentiate between genuine refugees fleeing wars and all the rest of them …’</a:t>
            </a:r>
            <a:endParaRPr lang="en-GB" i="1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6BE2EE7-E806-C301-98E0-17D8B85722F0}"/>
              </a:ext>
            </a:extLst>
          </p:cNvPr>
          <p:cNvSpPr/>
          <p:nvPr/>
        </p:nvSpPr>
        <p:spPr>
          <a:xfrm>
            <a:off x="9326879" y="4431790"/>
            <a:ext cx="2834641" cy="2098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‘If</a:t>
            </a:r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this current system is not working, what should be done instead? </a:t>
            </a:r>
            <a:r>
              <a:rPr lang="en-GB" sz="1800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CA4286-994B-5CED-48A8-2B4CDE830407}"/>
              </a:ext>
            </a:extLst>
          </p:cNvPr>
          <p:cNvSpPr/>
          <p:nvPr/>
        </p:nvSpPr>
        <p:spPr>
          <a:xfrm>
            <a:off x="6669530" y="4695950"/>
            <a:ext cx="1854202" cy="18338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What do you want instead?</a:t>
            </a:r>
          </a:p>
        </p:txBody>
      </p:sp>
    </p:spTree>
    <p:extLst>
      <p:ext uri="{BB962C8B-B14F-4D97-AF65-F5344CB8AC3E}">
        <p14:creationId xmlns:p14="http://schemas.microsoft.com/office/powerpoint/2010/main" val="207995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6EFAE-E89F-E5C8-3C00-2AD725BC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9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Picking your battles: when Is it worth having a difficult conversation?</a:t>
            </a:r>
          </a:p>
        </p:txBody>
      </p:sp>
      <p:pic>
        <p:nvPicPr>
          <p:cNvPr id="4" name="Picture 3" descr="diagram of the spectrum of allies">
            <a:extLst>
              <a:ext uri="{FF2B5EF4-FFF2-40B4-BE49-F238E27FC236}">
                <a16:creationId xmlns:a16="http://schemas.microsoft.com/office/drawing/2014/main" id="{C293C2BF-0B61-18E0-E67F-5A6EE0A08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26" r="1" b="5514"/>
          <a:stretch/>
        </p:blipFill>
        <p:spPr bwMode="auto">
          <a:xfrm>
            <a:off x="2926080" y="324977"/>
            <a:ext cx="6694728" cy="4172306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D2B3E01-07E4-E521-9887-37B6FF6651DA}"/>
              </a:ext>
            </a:extLst>
          </p:cNvPr>
          <p:cNvSpPr txBox="1"/>
          <p:nvPr/>
        </p:nvSpPr>
        <p:spPr>
          <a:xfrm>
            <a:off x="105417" y="3965850"/>
            <a:ext cx="4319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Lakey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Training for Change/ The Commons Social Change Library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8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 prison, those things withheld from and denied to the prisoner become precisely what he wants most of all. Eldridge Cleaver">
            <a:extLst>
              <a:ext uri="{FF2B5EF4-FFF2-40B4-BE49-F238E27FC236}">
                <a16:creationId xmlns:a16="http://schemas.microsoft.com/office/drawing/2014/main" id="{15AC709D-EED2-F0B7-995D-BAF1DFDBA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105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8D774-A789-3B7B-0AC0-9C05048B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43203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Approach 1: LISTEN + shared HUMANITY + STORY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fugee Tales">
            <a:extLst>
              <a:ext uri="{FF2B5EF4-FFF2-40B4-BE49-F238E27FC236}">
                <a16:creationId xmlns:a16="http://schemas.microsoft.com/office/drawing/2014/main" id="{C37A5C6F-EB9B-3B0B-FFDA-54D2EC69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51" y="1740724"/>
            <a:ext cx="4110297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E4A7FE-AD04-55E2-900D-F939FC83149A}"/>
              </a:ext>
            </a:extLst>
          </p:cNvPr>
          <p:cNvSpPr txBox="1"/>
          <p:nvPr/>
        </p:nvSpPr>
        <p:spPr>
          <a:xfrm>
            <a:off x="762000" y="3429000"/>
            <a:ext cx="9918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Evidence: facts &amp; figures have limited impact – power of stories AND being listened to/engaged with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Refugee Tales: Power of </a:t>
            </a:r>
            <a:r>
              <a:rPr lang="en-GB" sz="2400" b="1" dirty="0"/>
              <a:t>listening</a:t>
            </a:r>
            <a:r>
              <a:rPr lang="en-GB" sz="2400" dirty="0"/>
              <a:t> and </a:t>
            </a:r>
            <a:r>
              <a:rPr lang="en-GB" sz="2400" b="1" dirty="0"/>
              <a:t>storytelling</a:t>
            </a: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You as volunteer visitor: relationships with people affected by immigration control, and knowledge of their experiences – this is powerful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Walking Inquiry – key demand: Approach to asylum and immigration system based on fundamental human rights, not hostility</a:t>
            </a:r>
          </a:p>
          <a:p>
            <a:pPr marL="742950" lvl="1" indent="-285750">
              <a:buFontTx/>
              <a:buChar char="-"/>
            </a:pPr>
            <a:r>
              <a:rPr lang="en-GB" sz="2400" dirty="0"/>
              <a:t>Underpinning: </a:t>
            </a:r>
            <a:r>
              <a:rPr lang="en-GB" sz="2400" b="1" dirty="0"/>
              <a:t>shared humanity &amp; justice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6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286E-ABDF-1BF3-EE96-41E832E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900176"/>
            <a:ext cx="6758432" cy="1499616"/>
          </a:xfrm>
        </p:spPr>
        <p:txBody>
          <a:bodyPr>
            <a:normAutofit/>
          </a:bodyPr>
          <a:lstStyle/>
          <a:p>
            <a:r>
              <a:rPr lang="en-GB" sz="5400" dirty="0"/>
              <a:t>HELPS AVOID being part of the problem</a:t>
            </a:r>
          </a:p>
        </p:txBody>
      </p:sp>
      <p:pic>
        <p:nvPicPr>
          <p:cNvPr id="1028" name="Picture 4" descr="Man in cloth cap with poster 'Asylum seekers are not criminals' in LMHR  'Stop the BNP' march in London Stock Photo - Alamy">
            <a:extLst>
              <a:ext uri="{FF2B5EF4-FFF2-40B4-BE49-F238E27FC236}">
                <a16:creationId xmlns:a16="http://schemas.microsoft.com/office/drawing/2014/main" id="{A8D7EFA0-66EE-ADEF-6156-227CE8A19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45852" r="2976" b="4904"/>
          <a:stretch/>
        </p:blipFill>
        <p:spPr bwMode="auto">
          <a:xfrm>
            <a:off x="502604" y="3158560"/>
            <a:ext cx="2687638" cy="3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930D3-1752-5A60-B3E7-7DDB8240849B}"/>
              </a:ext>
            </a:extLst>
          </p:cNvPr>
          <p:cNvSpPr txBox="1"/>
          <p:nvPr/>
        </p:nvSpPr>
        <p:spPr>
          <a:xfrm>
            <a:off x="502604" y="6535744"/>
            <a:ext cx="268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Image: </a:t>
            </a:r>
            <a:r>
              <a:rPr lang="en-GB" sz="1400" dirty="0" err="1"/>
              <a:t>Alamy</a:t>
            </a:r>
            <a:r>
              <a:rPr lang="en-GB" sz="1400" dirty="0"/>
              <a:t> Stock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68E15-7C8E-06BD-2C48-419F955189A3}"/>
              </a:ext>
            </a:extLst>
          </p:cNvPr>
          <p:cNvSpPr txBox="1"/>
          <p:nvPr/>
        </p:nvSpPr>
        <p:spPr>
          <a:xfrm>
            <a:off x="4094481" y="3158560"/>
            <a:ext cx="7203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Emphasis on shared humanity/justice/human rights: helps avoid reinforcing ‘deserving’ vs ‘undeserving’ narratives</a:t>
            </a:r>
          </a:p>
          <a:p>
            <a:endParaRPr lang="en-GB" sz="2400" dirty="0"/>
          </a:p>
          <a:p>
            <a:r>
              <a:rPr lang="en-GB" sz="2400" dirty="0"/>
              <a:t>e.g. refugee excellence stories</a:t>
            </a:r>
          </a:p>
          <a:p>
            <a:r>
              <a:rPr lang="en-GB" sz="2400" dirty="0"/>
              <a:t>e.g. ‘refugees’ vs ‘criminals’, ‘asylum seekers’ vs ‘economic migrants’</a:t>
            </a:r>
          </a:p>
          <a:p>
            <a:r>
              <a:rPr lang="en-GB" sz="2400" dirty="0"/>
              <a:t>Risks in demanding rights for some and not others (as the state sets the parameters for who falls into which category)</a:t>
            </a:r>
          </a:p>
        </p:txBody>
      </p:sp>
      <p:pic>
        <p:nvPicPr>
          <p:cNvPr id="2056" name="Picture 8" descr="Mo Farah double vainqueur du 5000-10000m à Londres 2012">
            <a:extLst>
              <a:ext uri="{FF2B5EF4-FFF2-40B4-BE49-F238E27FC236}">
                <a16:creationId xmlns:a16="http://schemas.microsoft.com/office/drawing/2014/main" id="{EFCF8AF1-9932-4C76-DDF0-82B2E850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9474"/>
            <a:ext cx="3691068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B0D1C-EBD2-0AE6-26DE-5C7DA86371C3}"/>
              </a:ext>
            </a:extLst>
          </p:cNvPr>
          <p:cNvSpPr txBox="1"/>
          <p:nvPr/>
        </p:nvSpPr>
        <p:spPr>
          <a:xfrm>
            <a:off x="8056880" y="263533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effectLst/>
                <a:latin typeface="Inter"/>
              </a:rPr>
              <a:t>Image: </a:t>
            </a:r>
            <a:r>
              <a:rPr lang="en-GB" sz="1400" b="0" i="0" dirty="0">
                <a:effectLst/>
                <a:latin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Citizen59</a:t>
            </a:r>
            <a:r>
              <a:rPr lang="en-GB" sz="1400" b="0" i="0" dirty="0">
                <a:effectLst/>
                <a:latin typeface="Inter"/>
              </a:rPr>
              <a:t> is licensed under </a:t>
            </a:r>
            <a:r>
              <a:rPr lang="en-GB" sz="1400" b="0" i="0" dirty="0">
                <a:effectLst/>
                <a:latin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2.0</a:t>
            </a:r>
            <a:r>
              <a:rPr lang="en-GB" sz="1400" b="0" i="0" dirty="0">
                <a:effectLst/>
                <a:latin typeface="Inter"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810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06F7-6857-1A84-E56D-F3A7D3A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1: how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A4DE-CBE0-AD04-1CED-F9DA7B0E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798320"/>
            <a:ext cx="11643360" cy="5059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1. Listen </a:t>
            </a:r>
            <a:r>
              <a:rPr lang="en-GB" sz="3400" dirty="0"/>
              <a:t>and acknowledge person’s perspective non-judgementally</a:t>
            </a:r>
          </a:p>
          <a:p>
            <a:pPr marL="0" indent="0">
              <a:buNone/>
            </a:pPr>
            <a:r>
              <a:rPr lang="en-GB" sz="2800" i="1" dirty="0"/>
              <a:t>‘I hear what you’re saying – why do you feel like that?’</a:t>
            </a:r>
          </a:p>
          <a:p>
            <a:pPr marL="0" indent="0">
              <a:buNone/>
            </a:pPr>
            <a:r>
              <a:rPr lang="en-GB" sz="2800" i="1" dirty="0"/>
              <a:t>‘That’s interesting, I do want to understand where you’re coming from – could you say a bit more?’</a:t>
            </a:r>
          </a:p>
          <a:p>
            <a:pPr marL="0" indent="0">
              <a:buNone/>
            </a:pPr>
            <a:r>
              <a:rPr lang="en-GB" sz="3400" b="1" dirty="0"/>
              <a:t>2. Shared humanity/struggle</a:t>
            </a:r>
          </a:p>
          <a:p>
            <a:pPr marL="0" indent="0">
              <a:buNone/>
            </a:pPr>
            <a:r>
              <a:rPr lang="en-GB" sz="2800" i="1" dirty="0"/>
              <a:t>‘</a:t>
            </a:r>
            <a:r>
              <a:rPr lang="en-GB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think wherever we come from, we all want the same things – safety, dignity and a better life for our families’</a:t>
            </a:r>
            <a:endParaRPr lang="en-GB" sz="2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‘In my experience, we’re all trying to do our best by ourselves and our families’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‘You’re absolutely right that housing and healthcare are a problem in the UK – it’s just a shame politicians try to blame migrants to deflect attention away from all the things they’ve not got right. I think the only way forward is to push for a better system for everyone’</a:t>
            </a:r>
          </a:p>
          <a:p>
            <a:pPr marL="0" indent="0">
              <a:buNone/>
            </a:pPr>
            <a:r>
              <a:rPr lang="en-GB" sz="3400" b="1" dirty="0">
                <a:ea typeface="Calibri" panose="020F0502020204030204" pitchFamily="34" charset="0"/>
                <a:cs typeface="Calibri" panose="020F0502020204030204" pitchFamily="34" charset="0"/>
              </a:rPr>
              <a:t>3. Lived experience 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(anonymised)</a:t>
            </a:r>
          </a:p>
          <a:p>
            <a:r>
              <a:rPr lang="en-GB" sz="2800" i="1" dirty="0">
                <a:ea typeface="Calibri" panose="020F0502020204030204" pitchFamily="34" charset="0"/>
                <a:cs typeface="Calibri" panose="020F0502020204030204" pitchFamily="34" charset="0"/>
              </a:rPr>
              <a:t>‘I visited someone who …’</a:t>
            </a:r>
          </a:p>
          <a:p>
            <a:r>
              <a:rPr lang="en-GB" sz="2800" i="1" dirty="0">
                <a:ea typeface="Calibri" panose="020F0502020204030204" pitchFamily="34" charset="0"/>
                <a:cs typeface="Calibri" panose="020F0502020204030204" pitchFamily="34" charset="0"/>
              </a:rPr>
              <a:t>‘In my experience of visiting…’</a:t>
            </a: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78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7A6A-6502-321B-63D5-4E42A73F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TIME!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D07A2-8800-2B0A-3420-C317BD228038}"/>
              </a:ext>
            </a:extLst>
          </p:cNvPr>
          <p:cNvSpPr txBox="1"/>
          <p:nvPr/>
        </p:nvSpPr>
        <p:spPr>
          <a:xfrm>
            <a:off x="838709" y="1752142"/>
            <a:ext cx="754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In pairs: one of you asking question, one of you answering – I’ll let you know when to swap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Before you start: take a couple of minutes to think of 1 or 2 stories you could use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B2B7632-AF8A-39A6-656B-5F54140A657D}"/>
              </a:ext>
            </a:extLst>
          </p:cNvPr>
          <p:cNvSpPr/>
          <p:nvPr/>
        </p:nvSpPr>
        <p:spPr>
          <a:xfrm>
            <a:off x="8622792" y="191566"/>
            <a:ext cx="3439160" cy="22869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Surely, they are not all fleeing from wars - what about those who just want to benefit from living in this country. </a:t>
            </a:r>
            <a:endParaRPr lang="en-GB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1FB033F-A2A2-B479-8F74-D3671DF8984F}"/>
              </a:ext>
            </a:extLst>
          </p:cNvPr>
          <p:cNvSpPr/>
          <p:nvPr/>
        </p:nvSpPr>
        <p:spPr>
          <a:xfrm>
            <a:off x="3709705" y="3611097"/>
            <a:ext cx="3485063" cy="2255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‘T</a:t>
            </a:r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hey come here and get to stay in hotels and expect to be looked after, they get free accommodation and money for food…’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343DDA02-D517-2EED-9199-BD32E7A6D1CB}"/>
              </a:ext>
            </a:extLst>
          </p:cNvPr>
          <p:cNvSpPr/>
          <p:nvPr/>
        </p:nvSpPr>
        <p:spPr>
          <a:xfrm>
            <a:off x="130048" y="4212771"/>
            <a:ext cx="3298952" cy="2255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NHS and social services are already way overstretched… we have enough problems of our own </a:t>
            </a:r>
            <a:endParaRPr lang="en-GB" i="1" dirty="0"/>
          </a:p>
          <a:p>
            <a:pPr algn="ctr"/>
            <a:endParaRPr lang="en-GB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FA8EA59-DBB6-9187-204D-516D9C10F73D}"/>
              </a:ext>
            </a:extLst>
          </p:cNvPr>
          <p:cNvSpPr/>
          <p:nvPr/>
        </p:nvSpPr>
        <p:spPr>
          <a:xfrm>
            <a:off x="7475474" y="3149600"/>
            <a:ext cx="4586478" cy="31787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We’re on the council housing list and have been for 6 years. These Albanians clamber straight up the beach and into a council house, or worse still get put into a hotel a working man like me could never afford.  </a:t>
            </a:r>
            <a:endParaRPr lang="en-GB" i="1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03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59D30-DA24-22A3-492C-005CBA71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91302"/>
            <a:ext cx="6066818" cy="1499616"/>
          </a:xfrm>
        </p:spPr>
        <p:txBody>
          <a:bodyPr>
            <a:normAutofit/>
          </a:bodyPr>
          <a:lstStyle/>
          <a:p>
            <a:r>
              <a:rPr lang="en-GB" dirty="0"/>
              <a:t>APPROACH 2: key fact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6804-007E-A75F-18D2-415F5A63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1503680"/>
            <a:ext cx="6066818" cy="4023360"/>
          </a:xfrm>
        </p:spPr>
        <p:txBody>
          <a:bodyPr>
            <a:noAutofit/>
          </a:bodyPr>
          <a:lstStyle/>
          <a:p>
            <a:r>
              <a:rPr lang="en-GB" sz="2000" dirty="0"/>
              <a:t>- </a:t>
            </a:r>
            <a:r>
              <a:rPr lang="en-GB" sz="2000" b="1" dirty="0"/>
              <a:t>Most people do not come to UK </a:t>
            </a:r>
            <a:r>
              <a:rPr lang="en-GB" sz="2000" dirty="0"/>
              <a:t>– majority of refugees and migrants are in the Majority World, other countries in Europe host far more people</a:t>
            </a:r>
          </a:p>
          <a:p>
            <a:r>
              <a:rPr lang="en-GB" sz="2000" dirty="0"/>
              <a:t>- Home Office’s own research on asylum decision making: people have little knowledge of housing/benefits/healthcare in UK. </a:t>
            </a:r>
            <a:r>
              <a:rPr lang="en-GB" sz="2000" b="1" dirty="0"/>
              <a:t>People’s decision to come to the UK are more to do with historical/family/community ties to the UK </a:t>
            </a:r>
            <a:r>
              <a:rPr lang="en-GB" sz="2000" dirty="0"/>
              <a:t>– e.g. speaking English, big diaspora already here</a:t>
            </a:r>
          </a:p>
          <a:p>
            <a:r>
              <a:rPr lang="en-GB" sz="2000" dirty="0"/>
              <a:t>- People have the right to claim asylum wherever they want. </a:t>
            </a:r>
            <a:r>
              <a:rPr lang="en-GB" sz="2000" b="1" dirty="0"/>
              <a:t>Geography is not an excuse </a:t>
            </a:r>
            <a:r>
              <a:rPr lang="en-GB" sz="2000" dirty="0"/>
              <a:t>(if UK won’t accept people, other countries can say the same)</a:t>
            </a:r>
          </a:p>
          <a:p>
            <a:r>
              <a:rPr lang="en-GB" sz="2000" dirty="0"/>
              <a:t>- The evidence suggests that there is </a:t>
            </a:r>
            <a:r>
              <a:rPr lang="en-GB" sz="2000" b="1" dirty="0"/>
              <a:t>net economic benefit of migration </a:t>
            </a:r>
            <a:r>
              <a:rPr lang="en-GB" sz="2000" dirty="0"/>
              <a:t>– people work, pay taxes and contribute more to welfare state than take out</a:t>
            </a:r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FF57A0CE-AD30-0308-B1AD-BD69B5107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1" r="20559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69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D8B0623404643A64B93FDB9F8809A" ma:contentTypeVersion="18" ma:contentTypeDescription="Create a new document." ma:contentTypeScope="" ma:versionID="1667b212a58c337d28a4729482c992e4">
  <xsd:schema xmlns:xsd="http://www.w3.org/2001/XMLSchema" xmlns:xs="http://www.w3.org/2001/XMLSchema" xmlns:p="http://schemas.microsoft.com/office/2006/metadata/properties" xmlns:ns2="563ca9d0-e34a-47cf-95f4-eaa8a3848c5d" xmlns:ns3="b6128152-f4d3-4f2a-8d72-593d1043d5c6" targetNamespace="http://schemas.microsoft.com/office/2006/metadata/properties" ma:root="true" ma:fieldsID="f340a4bffd3c2b22a5eb1ab279af73ca" ns2:_="" ns3:_="">
    <xsd:import namespace="563ca9d0-e34a-47cf-95f4-eaa8a3848c5d"/>
    <xsd:import namespace="b6128152-f4d3-4f2a-8d72-593d1043d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ca9d0-e34a-47cf-95f4-eaa8a3848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e49e8c-8da6-4f23-bb10-923a7fc02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28152-f4d3-4f2a-8d72-593d1043d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ac2570-174f-479d-890f-5d8d4014e086}" ma:internalName="TaxCatchAll" ma:showField="CatchAllData" ma:web="b6128152-f4d3-4f2a-8d72-593d1043d5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3ca9d0-e34a-47cf-95f4-eaa8a3848c5d">
      <Terms xmlns="http://schemas.microsoft.com/office/infopath/2007/PartnerControls"/>
    </lcf76f155ced4ddcb4097134ff3c332f>
    <TaxCatchAll xmlns="b6128152-f4d3-4f2a-8d72-593d1043d5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09593-6A87-4565-AB60-9231F9A31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ca9d0-e34a-47cf-95f4-eaa8a3848c5d"/>
    <ds:schemaRef ds:uri="b6128152-f4d3-4f2a-8d72-593d1043d5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4CDC-2491-41A9-A2D3-EF673BCC3160}">
  <ds:schemaRefs>
    <ds:schemaRef ds:uri="http://schemas.microsoft.com/office/2006/metadata/properties"/>
    <ds:schemaRef ds:uri="http://schemas.microsoft.com/office/infopath/2007/PartnerControls"/>
    <ds:schemaRef ds:uri="563ca9d0-e34a-47cf-95f4-eaa8a3848c5d"/>
    <ds:schemaRef ds:uri="b6128152-f4d3-4f2a-8d72-593d1043d5c6"/>
  </ds:schemaRefs>
</ds:datastoreItem>
</file>

<file path=customXml/itemProps3.xml><?xml version="1.0" encoding="utf-8"?>
<ds:datastoreItem xmlns:ds="http://schemas.openxmlformats.org/officeDocument/2006/customXml" ds:itemID="{EF8FDE26-1C4B-4C49-B05F-2045EB0803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1507</TotalTime>
  <Words>1255</Words>
  <Application>Microsoft Office PowerPoint</Application>
  <PresentationFormat>Widescreen</PresentationFormat>
  <Paragraphs>85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Courier New</vt:lpstr>
      <vt:lpstr>Inter</vt:lpstr>
      <vt:lpstr>Tw Cen MT</vt:lpstr>
      <vt:lpstr>Tw Cen MT Condensed</vt:lpstr>
      <vt:lpstr>Wingdings 3</vt:lpstr>
      <vt:lpstr>WordVisiCarriageReturn_MSFontService</vt:lpstr>
      <vt:lpstr>Integral</vt:lpstr>
      <vt:lpstr>Gdwg training: Having difficult conversations (part 1)</vt:lpstr>
      <vt:lpstr>Agenda </vt:lpstr>
      <vt:lpstr>DIFFICULT QUESTIONS YOU’VE BEEN ASKED…</vt:lpstr>
      <vt:lpstr>Picking your battles: when Is it worth having a difficult conversation?</vt:lpstr>
      <vt:lpstr>Approach 1: LISTEN + shared HUMANITY + STORY</vt:lpstr>
      <vt:lpstr>HELPS AVOID being part of the problem</vt:lpstr>
      <vt:lpstr>APPROACH 1: how to</vt:lpstr>
      <vt:lpstr>PRACTICE TIME!</vt:lpstr>
      <vt:lpstr>APPROACH 2: key fact based</vt:lpstr>
      <vt:lpstr>In action</vt:lpstr>
      <vt:lpstr>REFERENCES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advisory group</dc:title>
  <dc:creator>Lauren</dc:creator>
  <cp:lastModifiedBy>Lara Bligh-Caplan</cp:lastModifiedBy>
  <cp:revision>6</cp:revision>
  <dcterms:created xsi:type="dcterms:W3CDTF">2022-01-10T11:16:18Z</dcterms:created>
  <dcterms:modified xsi:type="dcterms:W3CDTF">2024-04-04T12:36:20Z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0x010100754D8B0623404643A64B93FDB9F8809A</vt:lpwstr>
  </property>
</Properties>
</file>